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84427042-93F1-4F93-9274-998994E46E78}" type="datetimeFigureOut">
              <a:rPr lang="es-MX" smtClean="0"/>
              <a:t>12/01/2012</a:t>
            </a:fld>
            <a:endParaRPr lang="es-MX"/>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MX"/>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38F98E1E-0D6C-4B53-9824-A87F7005BC62}" type="slidenum">
              <a:rPr lang="es-MX" smtClean="0"/>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4427042-93F1-4F93-9274-998994E46E78}" type="datetimeFigureOut">
              <a:rPr lang="es-MX" smtClean="0"/>
              <a:t>12/01/2012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F98E1E-0D6C-4B53-9824-A87F7005BC62}"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4427042-93F1-4F93-9274-998994E46E78}" type="datetimeFigureOut">
              <a:rPr lang="es-MX" smtClean="0"/>
              <a:t>12/01/2012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38F98E1E-0D6C-4B53-9824-A87F7005BC62}"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84427042-93F1-4F93-9274-998994E46E78}" type="datetimeFigureOut">
              <a:rPr lang="es-MX" smtClean="0"/>
              <a:t>12/01/2012</a:t>
            </a:fld>
            <a:endParaRPr lang="es-MX"/>
          </a:p>
        </p:txBody>
      </p:sp>
      <p:sp>
        <p:nvSpPr>
          <p:cNvPr id="9" name="8 Marcador de número de diapositiva"/>
          <p:cNvSpPr>
            <a:spLocks noGrp="1"/>
          </p:cNvSpPr>
          <p:nvPr>
            <p:ph type="sldNum" sz="quarter" idx="15"/>
          </p:nvPr>
        </p:nvSpPr>
        <p:spPr/>
        <p:txBody>
          <a:bodyPr rtlCol="0"/>
          <a:lstStyle/>
          <a:p>
            <a:fld id="{38F98E1E-0D6C-4B53-9824-A87F7005BC62}" type="slidenum">
              <a:rPr lang="es-MX" smtClean="0"/>
              <a:t>‹Nº›</a:t>
            </a:fld>
            <a:endParaRPr lang="es-MX"/>
          </a:p>
        </p:txBody>
      </p:sp>
      <p:sp>
        <p:nvSpPr>
          <p:cNvPr id="10" name="9 Marcador de pie de página"/>
          <p:cNvSpPr>
            <a:spLocks noGrp="1"/>
          </p:cNvSpPr>
          <p:nvPr>
            <p:ph type="ftr" sz="quarter" idx="16"/>
          </p:nvPr>
        </p:nvSpPr>
        <p:spPr/>
        <p:txBody>
          <a:bodyPr rtlCol="0"/>
          <a:lstStyle/>
          <a:p>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84427042-93F1-4F93-9274-998994E46E78}" type="datetimeFigureOut">
              <a:rPr lang="es-MX" smtClean="0"/>
              <a:t>12/01/2012</a:t>
            </a:fld>
            <a:endParaRPr lang="es-MX"/>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MX"/>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38F98E1E-0D6C-4B53-9824-A87F7005BC62}"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84427042-93F1-4F93-9274-998994E46E78}" type="datetimeFigureOut">
              <a:rPr lang="es-MX" smtClean="0"/>
              <a:t>12/01/2012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38F98E1E-0D6C-4B53-9824-A87F7005BC62}" type="slidenum">
              <a:rPr lang="es-MX" smtClean="0"/>
              <a:t>‹Nº›</a:t>
            </a:fld>
            <a:endParaRPr lang="es-MX"/>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84427042-93F1-4F93-9274-998994E46E78}" type="datetimeFigureOut">
              <a:rPr lang="es-MX" smtClean="0"/>
              <a:t>12/01/2012</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38F98E1E-0D6C-4B53-9824-A87F7005BC62}" type="slidenum">
              <a:rPr lang="es-MX" smtClean="0"/>
              <a:t>‹Nº›</a:t>
            </a:fld>
            <a:endParaRPr lang="es-MX"/>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84427042-93F1-4F93-9274-998994E46E78}" type="datetimeFigureOut">
              <a:rPr lang="es-MX" smtClean="0"/>
              <a:t>12/01/2012</a:t>
            </a:fld>
            <a:endParaRPr lang="es-MX"/>
          </a:p>
        </p:txBody>
      </p:sp>
      <p:sp>
        <p:nvSpPr>
          <p:cNvPr id="7" name="6 Marcador de número de diapositiva"/>
          <p:cNvSpPr>
            <a:spLocks noGrp="1"/>
          </p:cNvSpPr>
          <p:nvPr>
            <p:ph type="sldNum" sz="quarter" idx="11"/>
          </p:nvPr>
        </p:nvSpPr>
        <p:spPr/>
        <p:txBody>
          <a:bodyPr rtlCol="0"/>
          <a:lstStyle/>
          <a:p>
            <a:fld id="{38F98E1E-0D6C-4B53-9824-A87F7005BC62}" type="slidenum">
              <a:rPr lang="es-MX" smtClean="0"/>
              <a:t>‹Nº›</a:t>
            </a:fld>
            <a:endParaRPr lang="es-MX"/>
          </a:p>
        </p:txBody>
      </p:sp>
      <p:sp>
        <p:nvSpPr>
          <p:cNvPr id="8" name="7 Marcador de pie de página"/>
          <p:cNvSpPr>
            <a:spLocks noGrp="1"/>
          </p:cNvSpPr>
          <p:nvPr>
            <p:ph type="ftr" sz="quarter" idx="12"/>
          </p:nvPr>
        </p:nvSpPr>
        <p:spPr/>
        <p:txBody>
          <a:bodyPr rtlCol="0"/>
          <a:lstStyle/>
          <a:p>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4427042-93F1-4F93-9274-998994E46E78}" type="datetimeFigureOut">
              <a:rPr lang="es-MX" smtClean="0"/>
              <a:t>12/01/2012</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38F98E1E-0D6C-4B53-9824-A87F7005BC62}"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84427042-93F1-4F93-9274-998994E46E78}" type="datetimeFigureOut">
              <a:rPr lang="es-MX" smtClean="0"/>
              <a:t>12/01/2012</a:t>
            </a:fld>
            <a:endParaRPr lang="es-MX"/>
          </a:p>
        </p:txBody>
      </p:sp>
      <p:sp>
        <p:nvSpPr>
          <p:cNvPr id="22" name="21 Marcador de número de diapositiva"/>
          <p:cNvSpPr>
            <a:spLocks noGrp="1"/>
          </p:cNvSpPr>
          <p:nvPr>
            <p:ph type="sldNum" sz="quarter" idx="15"/>
          </p:nvPr>
        </p:nvSpPr>
        <p:spPr/>
        <p:txBody>
          <a:bodyPr rtlCol="0"/>
          <a:lstStyle/>
          <a:p>
            <a:fld id="{38F98E1E-0D6C-4B53-9824-A87F7005BC62}" type="slidenum">
              <a:rPr lang="es-MX" smtClean="0"/>
              <a:t>‹Nº›</a:t>
            </a:fld>
            <a:endParaRPr lang="es-MX"/>
          </a:p>
        </p:txBody>
      </p:sp>
      <p:sp>
        <p:nvSpPr>
          <p:cNvPr id="23" name="22 Marcador de pie de página"/>
          <p:cNvSpPr>
            <a:spLocks noGrp="1"/>
          </p:cNvSpPr>
          <p:nvPr>
            <p:ph type="ftr" sz="quarter" idx="16"/>
          </p:nvPr>
        </p:nvSpPr>
        <p:spPr/>
        <p:txBody>
          <a:bodyPr rtlCol="0"/>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84427042-93F1-4F93-9274-998994E46E78}" type="datetimeFigureOut">
              <a:rPr lang="es-MX" smtClean="0"/>
              <a:t>12/01/2012</a:t>
            </a:fld>
            <a:endParaRPr lang="es-MX"/>
          </a:p>
        </p:txBody>
      </p:sp>
      <p:sp>
        <p:nvSpPr>
          <p:cNvPr id="18" name="17 Marcador de número de diapositiva"/>
          <p:cNvSpPr>
            <a:spLocks noGrp="1"/>
          </p:cNvSpPr>
          <p:nvPr>
            <p:ph type="sldNum" sz="quarter" idx="11"/>
          </p:nvPr>
        </p:nvSpPr>
        <p:spPr/>
        <p:txBody>
          <a:bodyPr rtlCol="0"/>
          <a:lstStyle/>
          <a:p>
            <a:fld id="{38F98E1E-0D6C-4B53-9824-A87F7005BC62}" type="slidenum">
              <a:rPr lang="es-MX" smtClean="0"/>
              <a:t>‹Nº›</a:t>
            </a:fld>
            <a:endParaRPr lang="es-MX"/>
          </a:p>
        </p:txBody>
      </p:sp>
      <p:sp>
        <p:nvSpPr>
          <p:cNvPr id="21" name="20 Marcador de pie de página"/>
          <p:cNvSpPr>
            <a:spLocks noGrp="1"/>
          </p:cNvSpPr>
          <p:nvPr>
            <p:ph type="ftr" sz="quarter" idx="12"/>
          </p:nvPr>
        </p:nvSpPr>
        <p:spPr/>
        <p:txBody>
          <a:bodyPr rtlCol="0"/>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4427042-93F1-4F93-9274-998994E46E78}" type="datetimeFigureOut">
              <a:rPr lang="es-MX" smtClean="0"/>
              <a:t>12/01/2012</a:t>
            </a:fld>
            <a:endParaRPr lang="es-MX"/>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MX"/>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8F98E1E-0D6C-4B53-9824-A87F7005BC62}"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Competencias en tic par el docente del siglo </a:t>
            </a:r>
            <a:r>
              <a:rPr lang="es-MX" dirty="0" err="1" smtClean="0"/>
              <a:t>xxi</a:t>
            </a:r>
            <a:r>
              <a:rPr lang="es-MX" dirty="0" smtClean="0"/>
              <a:t>.</a:t>
            </a:r>
            <a:endParaRPr lang="es-MX" dirty="0"/>
          </a:p>
        </p:txBody>
      </p:sp>
      <p:sp>
        <p:nvSpPr>
          <p:cNvPr id="3" name="2 Marcador de contenido"/>
          <p:cNvSpPr>
            <a:spLocks noGrp="1"/>
          </p:cNvSpPr>
          <p:nvPr>
            <p:ph sz="quarter" idx="1"/>
          </p:nvPr>
        </p:nvSpPr>
        <p:spPr/>
        <p:txBody>
          <a:bodyPr/>
          <a:lstStyle/>
          <a:p>
            <a:pPr algn="ctr">
              <a:buNone/>
            </a:pPr>
            <a:r>
              <a:rPr lang="es-MX" dirty="0" smtClean="0"/>
              <a:t>EQUIPO:</a:t>
            </a:r>
          </a:p>
          <a:p>
            <a:pPr algn="ctr">
              <a:buNone/>
            </a:pPr>
            <a:r>
              <a:rPr lang="es-MX" dirty="0" smtClean="0"/>
              <a:t> LOS IRRESISTIBLES</a:t>
            </a:r>
          </a:p>
          <a:p>
            <a:endParaRPr lang="es-MX" dirty="0" smtClean="0"/>
          </a:p>
          <a:p>
            <a:pPr algn="ctr">
              <a:buNone/>
            </a:pPr>
            <a:r>
              <a:rPr lang="es-MX" dirty="0" smtClean="0"/>
              <a:t>    INTEGRANTES:</a:t>
            </a:r>
          </a:p>
          <a:p>
            <a:pPr>
              <a:buNone/>
            </a:pPr>
            <a:endParaRPr lang="es-MX" dirty="0" smtClean="0"/>
          </a:p>
          <a:p>
            <a:pPr algn="ctr">
              <a:buNone/>
            </a:pPr>
            <a:r>
              <a:rPr lang="es-MX" dirty="0" smtClean="0"/>
              <a:t>J. JESÚS SOLORZANO RUBIO</a:t>
            </a:r>
          </a:p>
          <a:p>
            <a:pPr algn="ctr">
              <a:buNone/>
            </a:pPr>
            <a:r>
              <a:rPr lang="es-MX" dirty="0" smtClean="0"/>
              <a:t>ROMMEL MONSIVAIS MEDINA.</a:t>
            </a:r>
          </a:p>
          <a:p>
            <a:pPr algn="ctr">
              <a:buNone/>
            </a:pPr>
            <a:r>
              <a:rPr lang="es-MX" dirty="0" smtClean="0"/>
              <a:t>EDUARDO FRANCO AUSTRIA</a:t>
            </a:r>
          </a:p>
          <a:p>
            <a:endParaRPr lang="es-MX"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Alfabetización 2.0</a:t>
            </a:r>
            <a:endParaRPr lang="es-MX" b="1" dirty="0"/>
          </a:p>
        </p:txBody>
      </p:sp>
      <p:sp>
        <p:nvSpPr>
          <p:cNvPr id="3" name="2 Marcador de contenido"/>
          <p:cNvSpPr>
            <a:spLocks noGrp="1"/>
          </p:cNvSpPr>
          <p:nvPr>
            <p:ph sz="quarter" idx="1"/>
          </p:nvPr>
        </p:nvSpPr>
        <p:spPr/>
        <p:txBody>
          <a:bodyPr/>
          <a:lstStyle/>
          <a:p>
            <a:pPr algn="just"/>
            <a:r>
              <a:rPr lang="es-MX" dirty="0" smtClean="0"/>
              <a:t>El objetivo es disponer de habilidades para buscar, obtener, procesar y comunicar información y para transformarla en conocimiento. Incorpora diferentes habilidades, que van desde el acceso a la información hasta su transmisión en distintos soportes… incluyendo la utilización de las TIC como elemento esencial para informarse, aprender y comunicarse.</a:t>
            </a:r>
            <a:endParaRPr lang="es-MX"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Recursos de la Web 2.0</a:t>
            </a:r>
            <a:endParaRPr lang="es-MX" dirty="0"/>
          </a:p>
        </p:txBody>
      </p:sp>
      <p:sp>
        <p:nvSpPr>
          <p:cNvPr id="3" name="2 Marcador de contenido"/>
          <p:cNvSpPr>
            <a:spLocks noGrp="1"/>
          </p:cNvSpPr>
          <p:nvPr>
            <p:ph sz="quarter" idx="1"/>
          </p:nvPr>
        </p:nvSpPr>
        <p:spPr>
          <a:xfrm>
            <a:off x="457200" y="1600200"/>
            <a:ext cx="7859216" cy="4873752"/>
          </a:xfrm>
        </p:spPr>
        <p:txBody>
          <a:bodyPr>
            <a:normAutofit/>
          </a:bodyPr>
          <a:lstStyle/>
          <a:p>
            <a:pPr algn="just"/>
            <a:r>
              <a:rPr lang="es-MX" dirty="0" smtClean="0"/>
              <a:t>Proporcionar experiencias de aprendizaje (busca, crear y comunicar información).</a:t>
            </a:r>
          </a:p>
          <a:p>
            <a:pPr algn="just"/>
            <a:r>
              <a:rPr lang="es-MX" dirty="0" smtClean="0"/>
              <a:t>Desarrollar una metodología de constructivista del conocimiento basada en proyectos.</a:t>
            </a:r>
          </a:p>
          <a:p>
            <a:pPr algn="just"/>
            <a:r>
              <a:rPr lang="es-MX" dirty="0" smtClean="0"/>
              <a:t>Fomentar el trabajo colaborativo entre el alumnado.</a:t>
            </a:r>
          </a:p>
          <a:p>
            <a:endParaRPr lang="es-MX" sz="1000" dirty="0" smtClean="0">
              <a:solidFill>
                <a:schemeClr val="accent5">
                  <a:lumMod val="75000"/>
                </a:schemeClr>
              </a:solidFill>
            </a:endParaRPr>
          </a:p>
          <a:p>
            <a:pPr algn="ctr">
              <a:spcBef>
                <a:spcPct val="0"/>
              </a:spcBef>
              <a:buNone/>
            </a:pPr>
            <a:r>
              <a:rPr lang="es-MX" sz="3000" cap="small" dirty="0" smtClean="0">
                <a:solidFill>
                  <a:schemeClr val="tx2"/>
                </a:solidFill>
                <a:latin typeface="+mj-lt"/>
                <a:ea typeface="+mj-ea"/>
                <a:cs typeface="+mj-cs"/>
              </a:rPr>
              <a:t>Niveles  de Implicación en la WEB 2.0</a:t>
            </a:r>
          </a:p>
          <a:p>
            <a:pPr algn="ctr">
              <a:buNone/>
            </a:pPr>
            <a:endParaRPr lang="es-MX" sz="1100" dirty="0" smtClean="0"/>
          </a:p>
          <a:p>
            <a:pPr marL="457200" indent="-457200" algn="just">
              <a:buFont typeface="+mj-lt"/>
              <a:buAutoNum type="arabicPeriod"/>
            </a:pPr>
            <a:r>
              <a:rPr lang="es-MX" dirty="0" smtClean="0"/>
              <a:t>Ser lector.</a:t>
            </a:r>
          </a:p>
          <a:p>
            <a:pPr marL="457200" indent="-457200" algn="just">
              <a:buFont typeface="+mj-lt"/>
              <a:buAutoNum type="arabicPeriod"/>
            </a:pPr>
            <a:r>
              <a:rPr lang="es-MX" dirty="0" smtClean="0"/>
              <a:t>Ser Participante.</a:t>
            </a:r>
          </a:p>
          <a:p>
            <a:pPr marL="457200" indent="-457200" algn="just">
              <a:buFont typeface="+mj-lt"/>
              <a:buAutoNum type="arabicPeriod"/>
            </a:pPr>
            <a:r>
              <a:rPr lang="es-MX" dirty="0" smtClean="0"/>
              <a:t>Ser Creador.</a:t>
            </a:r>
            <a:endParaRPr lang="es-MX"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dirty="0" smtClean="0"/>
              <a:t>Elaboración de Trabajos Grupales mediante WIKIS.</a:t>
            </a:r>
            <a:endParaRPr lang="es-MX" dirty="0"/>
          </a:p>
        </p:txBody>
      </p:sp>
      <p:sp>
        <p:nvSpPr>
          <p:cNvPr id="3" name="2 Marcador de contenido"/>
          <p:cNvSpPr>
            <a:spLocks noGrp="1"/>
          </p:cNvSpPr>
          <p:nvPr>
            <p:ph sz="quarter" idx="1"/>
          </p:nvPr>
        </p:nvSpPr>
        <p:spPr>
          <a:xfrm>
            <a:off x="457200" y="1600200"/>
            <a:ext cx="8291264" cy="4873752"/>
          </a:xfrm>
        </p:spPr>
        <p:txBody>
          <a:bodyPr>
            <a:normAutofit lnSpcReduction="10000"/>
          </a:bodyPr>
          <a:lstStyle/>
          <a:p>
            <a:r>
              <a:rPr lang="es-MX" dirty="0" smtClean="0"/>
              <a:t>Diccionario de la Asignatura.</a:t>
            </a:r>
          </a:p>
          <a:p>
            <a:r>
              <a:rPr lang="es-MX" dirty="0" smtClean="0"/>
              <a:t>Proyectos de  Trabajo de la Clase.</a:t>
            </a:r>
          </a:p>
          <a:p>
            <a:endParaRPr lang="es-MX" dirty="0" smtClean="0"/>
          </a:p>
          <a:p>
            <a:pPr algn="ctr">
              <a:spcBef>
                <a:spcPct val="0"/>
              </a:spcBef>
              <a:buNone/>
            </a:pPr>
            <a:r>
              <a:rPr lang="es-MX" sz="3000" cap="small" dirty="0" smtClean="0">
                <a:solidFill>
                  <a:schemeClr val="tx2"/>
                </a:solidFill>
                <a:latin typeface="+mj-lt"/>
                <a:ea typeface="+mj-ea"/>
                <a:cs typeface="+mj-cs"/>
              </a:rPr>
              <a:t>Blogs de los Estudiantes.</a:t>
            </a:r>
          </a:p>
          <a:p>
            <a:endParaRPr lang="es-MX" dirty="0" smtClean="0"/>
          </a:p>
          <a:p>
            <a:r>
              <a:rPr lang="es-MX" dirty="0" smtClean="0"/>
              <a:t>Diarios</a:t>
            </a:r>
          </a:p>
          <a:p>
            <a:r>
              <a:rPr lang="es-MX" dirty="0" smtClean="0"/>
              <a:t>Trabajos de Clase.</a:t>
            </a:r>
          </a:p>
          <a:p>
            <a:r>
              <a:rPr lang="es-MX" dirty="0" smtClean="0"/>
              <a:t>Proyectos.</a:t>
            </a:r>
          </a:p>
          <a:p>
            <a:r>
              <a:rPr lang="es-MX" dirty="0" smtClean="0"/>
              <a:t>Noticias/</a:t>
            </a:r>
            <a:r>
              <a:rPr lang="es-MX" dirty="0" err="1" smtClean="0"/>
              <a:t>P</a:t>
            </a:r>
            <a:r>
              <a:rPr lang="es-MX" dirty="0" err="1" smtClean="0"/>
              <a:t>eriodico</a:t>
            </a:r>
            <a:r>
              <a:rPr lang="es-MX" dirty="0" smtClean="0"/>
              <a:t>.</a:t>
            </a:r>
          </a:p>
          <a:p>
            <a:r>
              <a:rPr lang="es-MX" dirty="0" smtClean="0"/>
              <a:t>Objetos digitales.</a:t>
            </a:r>
          </a:p>
          <a:p>
            <a:r>
              <a:rPr lang="es-MX" dirty="0" smtClean="0"/>
              <a:t>Enlaces.</a:t>
            </a:r>
            <a:endParaRPr lang="es-MX"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2800" dirty="0" smtClean="0"/>
              <a:t>Foros o Espacios de Comunicación de la Clase con Otros Estudiantes.</a:t>
            </a:r>
            <a:endParaRPr lang="es-MX" sz="2800" dirty="0"/>
          </a:p>
        </p:txBody>
      </p:sp>
      <p:sp>
        <p:nvSpPr>
          <p:cNvPr id="3" name="2 Marcador de contenido"/>
          <p:cNvSpPr>
            <a:spLocks noGrp="1"/>
          </p:cNvSpPr>
          <p:nvPr>
            <p:ph sz="quarter" idx="1"/>
          </p:nvPr>
        </p:nvSpPr>
        <p:spPr>
          <a:xfrm>
            <a:off x="457200" y="1600200"/>
            <a:ext cx="8291264" cy="4873752"/>
          </a:xfrm>
        </p:spPr>
        <p:txBody>
          <a:bodyPr>
            <a:normAutofit/>
          </a:bodyPr>
          <a:lstStyle/>
          <a:p>
            <a:r>
              <a:rPr lang="es-MX" sz="2000" dirty="0" smtClean="0"/>
              <a:t>Correspondencia Escolar.</a:t>
            </a:r>
          </a:p>
          <a:p>
            <a:r>
              <a:rPr lang="es-MX" sz="2000" dirty="0" smtClean="0"/>
              <a:t>Proyectos Segunda Lengua.</a:t>
            </a:r>
          </a:p>
          <a:p>
            <a:endParaRPr lang="es-MX" sz="2000" dirty="0" smtClean="0"/>
          </a:p>
          <a:p>
            <a:pPr algn="ctr">
              <a:spcBef>
                <a:spcPct val="0"/>
              </a:spcBef>
              <a:buNone/>
            </a:pPr>
            <a:r>
              <a:rPr lang="es-MX" sz="2800" cap="small" dirty="0" smtClean="0">
                <a:solidFill>
                  <a:schemeClr val="tx2"/>
                </a:solidFill>
                <a:latin typeface="+mj-lt"/>
                <a:ea typeface="+mj-ea"/>
                <a:cs typeface="+mj-cs"/>
              </a:rPr>
              <a:t>Creación de una base de datos colectiva.</a:t>
            </a:r>
          </a:p>
          <a:p>
            <a:endParaRPr lang="es-MX" sz="2000" dirty="0" smtClean="0"/>
          </a:p>
          <a:p>
            <a:r>
              <a:rPr lang="es-MX" sz="2000" dirty="0" smtClean="0"/>
              <a:t>Elaborar una biblioteca digital.</a:t>
            </a:r>
          </a:p>
          <a:p>
            <a:r>
              <a:rPr lang="es-MX" sz="2000" dirty="0" smtClean="0"/>
              <a:t>Crear formularios </a:t>
            </a:r>
            <a:r>
              <a:rPr lang="es-MX" sz="2000" dirty="0" err="1" smtClean="0"/>
              <a:t>OnLine</a:t>
            </a:r>
            <a:r>
              <a:rPr lang="es-MX" sz="2000" dirty="0" smtClean="0"/>
              <a:t>.</a:t>
            </a:r>
          </a:p>
          <a:p>
            <a:endParaRPr lang="es-MX" sz="2000" dirty="0" smtClean="0"/>
          </a:p>
          <a:p>
            <a:pPr algn="ctr">
              <a:spcBef>
                <a:spcPct val="0"/>
              </a:spcBef>
              <a:buNone/>
            </a:pPr>
            <a:r>
              <a:rPr lang="es-MX" sz="2800" cap="small" dirty="0" smtClean="0">
                <a:solidFill>
                  <a:schemeClr val="tx2"/>
                </a:solidFill>
                <a:latin typeface="+mj-lt"/>
                <a:ea typeface="+mj-ea"/>
                <a:cs typeface="+mj-cs"/>
              </a:rPr>
              <a:t>Creación de Videos, presentaciones multimedia y publicarlos en Internet</a:t>
            </a:r>
            <a:r>
              <a:rPr lang="es-MX" sz="2800" cap="small" dirty="0" smtClean="0">
                <a:solidFill>
                  <a:schemeClr val="tx2"/>
                </a:solidFill>
                <a:latin typeface="+mj-lt"/>
                <a:ea typeface="+mj-ea"/>
                <a:cs typeface="+mj-cs"/>
              </a:rPr>
              <a:t>.</a:t>
            </a:r>
          </a:p>
          <a:p>
            <a:pPr algn="ctr">
              <a:spcBef>
                <a:spcPct val="0"/>
              </a:spcBef>
              <a:buNone/>
            </a:pPr>
            <a:endParaRPr lang="es-MX" sz="2800" cap="small" dirty="0" smtClean="0">
              <a:solidFill>
                <a:schemeClr val="tx2"/>
              </a:solidFill>
              <a:latin typeface="+mj-lt"/>
              <a:ea typeface="+mj-ea"/>
              <a:cs typeface="+mj-cs"/>
            </a:endParaRPr>
          </a:p>
          <a:p>
            <a:pPr algn="ctr">
              <a:spcBef>
                <a:spcPct val="0"/>
              </a:spcBef>
              <a:buNone/>
            </a:pPr>
            <a:r>
              <a:rPr lang="es-MX" sz="2800" cap="small" dirty="0" smtClean="0">
                <a:solidFill>
                  <a:schemeClr val="tx2"/>
                </a:solidFill>
                <a:latin typeface="+mj-lt"/>
                <a:ea typeface="+mj-ea"/>
                <a:cs typeface="+mj-cs"/>
              </a:rPr>
              <a:t>Evaluación Compartida</a:t>
            </a:r>
            <a:endParaRPr lang="es-MX" sz="2800" cap="small" dirty="0" smtClean="0">
              <a:solidFill>
                <a:schemeClr val="tx2"/>
              </a:solidFill>
              <a:latin typeface="+mj-lt"/>
              <a:ea typeface="+mj-ea"/>
              <a:cs typeface="+mj-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634082"/>
          </a:xfrm>
        </p:spPr>
        <p:txBody>
          <a:bodyPr/>
          <a:lstStyle/>
          <a:p>
            <a:pPr algn="ctr"/>
            <a:r>
              <a:rPr lang="es-MX" dirty="0" smtClean="0"/>
              <a:t>Competencias TIC Docentes.</a:t>
            </a:r>
            <a:endParaRPr lang="es-MX" dirty="0"/>
          </a:p>
        </p:txBody>
      </p:sp>
      <p:sp>
        <p:nvSpPr>
          <p:cNvPr id="3" name="2 Marcador de contenido"/>
          <p:cNvSpPr>
            <a:spLocks noGrp="1"/>
          </p:cNvSpPr>
          <p:nvPr>
            <p:ph sz="quarter" idx="1"/>
          </p:nvPr>
        </p:nvSpPr>
        <p:spPr>
          <a:xfrm>
            <a:off x="457200" y="1052736"/>
            <a:ext cx="7467600" cy="5544616"/>
          </a:xfrm>
        </p:spPr>
        <p:txBody>
          <a:bodyPr>
            <a:normAutofit/>
          </a:bodyPr>
          <a:lstStyle/>
          <a:p>
            <a:pPr algn="just">
              <a:buNone/>
            </a:pPr>
            <a:r>
              <a:rPr lang="es-MX" dirty="0" smtClean="0"/>
              <a:t>	Una aproximación de la categorización de las competencias que los profesores deben desarrollar para su incorporación a modalidades de educación a distancia (e-</a:t>
            </a:r>
            <a:r>
              <a:rPr lang="es-MX" dirty="0" err="1" smtClean="0"/>
              <a:t>Learning</a:t>
            </a:r>
            <a:r>
              <a:rPr lang="es-MX" dirty="0" smtClean="0"/>
              <a:t>) o mixtas ( </a:t>
            </a:r>
            <a:r>
              <a:rPr lang="es-MX" dirty="0" err="1" smtClean="0"/>
              <a:t>Blendend</a:t>
            </a:r>
            <a:r>
              <a:rPr lang="es-MX" dirty="0" smtClean="0"/>
              <a:t> </a:t>
            </a:r>
            <a:r>
              <a:rPr lang="es-MX" dirty="0" err="1" smtClean="0"/>
              <a:t>Learnig</a:t>
            </a:r>
            <a:r>
              <a:rPr lang="es-MX" dirty="0" smtClean="0"/>
              <a:t>).</a:t>
            </a:r>
          </a:p>
          <a:p>
            <a:pPr algn="just">
              <a:buNone/>
            </a:pPr>
            <a:r>
              <a:rPr lang="es-MX" dirty="0" smtClean="0"/>
              <a:t>	</a:t>
            </a:r>
            <a:r>
              <a:rPr lang="es-MX" b="1" dirty="0" smtClean="0"/>
              <a:t>Modalidad a Distancia.- </a:t>
            </a:r>
            <a:r>
              <a:rPr lang="es-MX" dirty="0" smtClean="0"/>
              <a:t>Es el suministro de programas educacionales y sistemas de aprendizaje a través de medios electrónicos.</a:t>
            </a:r>
          </a:p>
          <a:p>
            <a:pPr algn="just">
              <a:buNone/>
            </a:pPr>
            <a:r>
              <a:rPr lang="es-MX" dirty="0" smtClean="0"/>
              <a:t>	</a:t>
            </a:r>
            <a:r>
              <a:rPr lang="es-MX" b="1" dirty="0" smtClean="0"/>
              <a:t>Modalidad Mixtas.- </a:t>
            </a:r>
            <a:r>
              <a:rPr lang="es-MX" dirty="0" smtClean="0"/>
              <a:t>Consiste en un proceso docente semipresencial; esto significa que en un curso dictado en este formato incluirá tanto clases presenciales como actividades de e- </a:t>
            </a:r>
            <a:r>
              <a:rPr lang="es-MX" dirty="0" err="1" smtClean="0"/>
              <a:t>Learning</a:t>
            </a:r>
            <a:r>
              <a:rPr lang="es-MX" dirty="0" smtClean="0"/>
              <a:t>.</a:t>
            </a:r>
            <a:endParaRPr lang="es-MX"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06090"/>
          </a:xfrm>
        </p:spPr>
        <p:txBody>
          <a:bodyPr/>
          <a:lstStyle/>
          <a:p>
            <a:pPr algn="ctr"/>
            <a:r>
              <a:rPr lang="es-MX" dirty="0" smtClean="0"/>
              <a:t>INTRODUCCIÓN</a:t>
            </a:r>
            <a:endParaRPr lang="es-MX" dirty="0"/>
          </a:p>
        </p:txBody>
      </p:sp>
      <p:sp>
        <p:nvSpPr>
          <p:cNvPr id="3" name="2 Marcador de contenido"/>
          <p:cNvSpPr>
            <a:spLocks noGrp="1"/>
          </p:cNvSpPr>
          <p:nvPr>
            <p:ph sz="quarter" idx="1"/>
          </p:nvPr>
        </p:nvSpPr>
        <p:spPr>
          <a:xfrm>
            <a:off x="395536" y="1196752"/>
            <a:ext cx="7467600" cy="4873752"/>
          </a:xfrm>
        </p:spPr>
        <p:txBody>
          <a:bodyPr/>
          <a:lstStyle/>
          <a:p>
            <a:pPr algn="just"/>
            <a:r>
              <a:rPr lang="es-MX" dirty="0" smtClean="0"/>
              <a:t>Gracias a la utilización continua y eficaz de las TIC en procesos educativos, los estudiantes tienen la oportunidad de adquirir capacidades importantes en el uso de estas. El docente es la persona que desempeña el papel mas importante en la tarea de ayudar a los estudiantes a adquirir esas capacidades. Además, es el responsable de diseñar tanto oportunidades de aprendizaje como el entorno propicio en el aula que faciliten el uso de las TIC por parte de los estudiantes para aprender y comunicar. Por esto, es fundamental que todos los docentes estén preparados para ofrecer esas oportunidades a sus estudiantes.</a:t>
            </a:r>
            <a:endParaRPr lang="es-MX"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Propuestas existentes sobre competencias en tic</a:t>
            </a:r>
            <a:endParaRPr lang="es-MX" b="1" dirty="0"/>
          </a:p>
        </p:txBody>
      </p:sp>
      <p:sp>
        <p:nvSpPr>
          <p:cNvPr id="3" name="2 Marcador de contenido"/>
          <p:cNvSpPr>
            <a:spLocks noGrp="1"/>
          </p:cNvSpPr>
          <p:nvPr>
            <p:ph sz="quarter" idx="1"/>
          </p:nvPr>
        </p:nvSpPr>
        <p:spPr/>
        <p:txBody>
          <a:bodyPr/>
          <a:lstStyle/>
          <a:p>
            <a:pPr algn="ctr"/>
            <a:r>
              <a:rPr lang="es-MX" dirty="0" smtClean="0"/>
              <a:t>Implicación de las TIC en el Desarrollo Económico.</a:t>
            </a:r>
          </a:p>
          <a:p>
            <a:pPr algn="just"/>
            <a:r>
              <a:rPr lang="es-MX" dirty="0" smtClean="0"/>
              <a:t>A nivel macro la finalidad de las TIC es armonizar la formación de docentes con los objetivos nacionales en materia de desarrollo. Para desarrollar estos estándares se definieron tres factores de productividad:</a:t>
            </a:r>
          </a:p>
          <a:p>
            <a:pPr marL="457200" indent="-457200" algn="just">
              <a:buFont typeface="+mj-lt"/>
              <a:buAutoNum type="arabicPeriod"/>
            </a:pPr>
            <a:r>
              <a:rPr lang="es-MX" dirty="0" smtClean="0"/>
              <a:t>Profundizar en Capital.</a:t>
            </a:r>
          </a:p>
          <a:p>
            <a:pPr marL="457200" indent="-457200" algn="just">
              <a:buFont typeface="+mj-lt"/>
              <a:buAutoNum type="arabicPeriod"/>
            </a:pPr>
            <a:r>
              <a:rPr lang="es-MX" dirty="0" smtClean="0"/>
              <a:t>Mejorar la calidad en el Trabajo.</a:t>
            </a:r>
          </a:p>
          <a:p>
            <a:pPr marL="457200" indent="-457200" algn="just">
              <a:buFont typeface="+mj-lt"/>
              <a:buAutoNum type="arabicPeriod"/>
            </a:pPr>
            <a:r>
              <a:rPr lang="es-MX" dirty="0" smtClean="0"/>
              <a:t>Innovar Tecnológicamente.</a:t>
            </a:r>
          </a:p>
          <a:p>
            <a:pPr marL="457200" indent="-457200" algn="just">
              <a:buFont typeface="+mj-lt"/>
              <a:buAutoNum type="arabicPeriod"/>
            </a:pPr>
            <a:endParaRPr lang="es-MX" dirty="0" smtClean="0"/>
          </a:p>
          <a:p>
            <a:pPr marL="457200" indent="-457200" algn="just">
              <a:buFont typeface="+mj-lt"/>
              <a:buAutoNum type="arabicPeriod"/>
            </a:pPr>
            <a:endParaRPr lang="es-MX"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Descripción de los Factores Económicos.</a:t>
            </a:r>
            <a:endParaRPr lang="es-MX" dirty="0"/>
          </a:p>
        </p:txBody>
      </p:sp>
      <p:sp>
        <p:nvSpPr>
          <p:cNvPr id="3" name="2 Marcador de contenido"/>
          <p:cNvSpPr>
            <a:spLocks noGrp="1"/>
          </p:cNvSpPr>
          <p:nvPr>
            <p:ph sz="quarter" idx="1"/>
          </p:nvPr>
        </p:nvSpPr>
        <p:spPr/>
        <p:txBody>
          <a:bodyPr/>
          <a:lstStyle/>
          <a:p>
            <a:pPr marL="457200" indent="-457200" algn="just">
              <a:buFont typeface="+mj-lt"/>
              <a:buAutoNum type="arabicPeriod"/>
            </a:pPr>
            <a:r>
              <a:rPr lang="es-MX" b="1" dirty="0" smtClean="0"/>
              <a:t>Profundizar en Capital.- </a:t>
            </a:r>
            <a:r>
              <a:rPr lang="es-MX" dirty="0" smtClean="0"/>
              <a:t>Se refiere a la capacidad de los trabajadores para utilizar equipos mas productivos que versiones anteriores de estos.</a:t>
            </a:r>
          </a:p>
          <a:p>
            <a:pPr marL="457200" indent="-457200" algn="just">
              <a:buFont typeface="+mj-lt"/>
              <a:buAutoNum type="arabicPeriod"/>
            </a:pPr>
            <a:r>
              <a:rPr lang="es-MX" b="1" dirty="0" smtClean="0"/>
              <a:t>Mejorar la calidad del Trabajo.- </a:t>
            </a:r>
            <a:r>
              <a:rPr lang="es-MX" dirty="0" smtClean="0"/>
              <a:t>Fuerza laboral con mejores conocimientos, que pueda agregar valor al resultado económico.</a:t>
            </a:r>
          </a:p>
          <a:p>
            <a:pPr marL="457200" indent="-457200" algn="just">
              <a:buFont typeface="+mj-lt"/>
              <a:buAutoNum type="arabicPeriod"/>
            </a:pPr>
            <a:r>
              <a:rPr lang="es-MX" b="1" dirty="0" smtClean="0"/>
              <a:t>Innovar Tecnológicamente.- </a:t>
            </a:r>
            <a:r>
              <a:rPr lang="es-MX" dirty="0" smtClean="0"/>
              <a:t>Capacidad de los trabajadores para crear, distribuir, compartir y utilizar nuevos conocimientos.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DECÁLOGO PARA EL  USO DIDÁCTICO DE LAS TICS</a:t>
            </a:r>
            <a:endParaRPr lang="es-MX" b="1" dirty="0"/>
          </a:p>
        </p:txBody>
      </p:sp>
      <p:sp>
        <p:nvSpPr>
          <p:cNvPr id="3" name="2 Marcador de contenido"/>
          <p:cNvSpPr>
            <a:spLocks noGrp="1"/>
          </p:cNvSpPr>
          <p:nvPr>
            <p:ph sz="quarter" idx="1"/>
          </p:nvPr>
        </p:nvSpPr>
        <p:spPr/>
        <p:txBody>
          <a:bodyPr/>
          <a:lstStyle/>
          <a:p>
            <a:pPr algn="just"/>
            <a:r>
              <a:rPr lang="es-MX" dirty="0" smtClean="0"/>
              <a:t>Como podemos imaginar, pretendemos abrir el debate y la reflexión sobre cuales podrían ser las ideas básicas o principios comunes que cualquier docente debería tener en cuenta a la hora de planificar actividades pedagógicas para su alumnado con la tecnología. Es decir , elaborar un Decálogo de buenas practicas con TIC en el aula.</a:t>
            </a:r>
          </a:p>
          <a:p>
            <a:pPr algn="just"/>
            <a:endParaRPr lang="es-MX"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DECÁLOGO</a:t>
            </a:r>
            <a:endParaRPr lang="es-MX" dirty="0"/>
          </a:p>
        </p:txBody>
      </p:sp>
      <p:sp>
        <p:nvSpPr>
          <p:cNvPr id="3" name="2 Marcador de contenido"/>
          <p:cNvSpPr>
            <a:spLocks noGrp="1"/>
          </p:cNvSpPr>
          <p:nvPr>
            <p:ph sz="quarter" idx="1"/>
          </p:nvPr>
        </p:nvSpPr>
        <p:spPr/>
        <p:txBody>
          <a:bodyPr/>
          <a:lstStyle/>
          <a:p>
            <a:pPr marL="457200" indent="-457200" algn="just">
              <a:buFont typeface="+mj-lt"/>
              <a:buAutoNum type="arabicPeriod"/>
            </a:pPr>
            <a:r>
              <a:rPr lang="es-MX" dirty="0" smtClean="0"/>
              <a:t>Lo relevante debe ser siempre lo educativo no lo tecnológico.</a:t>
            </a:r>
          </a:p>
          <a:p>
            <a:pPr marL="457200" indent="-457200" algn="just">
              <a:buFont typeface="+mj-lt"/>
              <a:buAutoNum type="arabicPeriod"/>
            </a:pPr>
            <a:r>
              <a:rPr lang="es-MX" dirty="0" smtClean="0"/>
              <a:t>Un docente debe ser consiente de que las TIC no tienen efectos mágicos sobre el aprendizaje ni generan automáticamente innovación educativa.</a:t>
            </a:r>
          </a:p>
          <a:p>
            <a:pPr marL="457200" indent="-457200" algn="just">
              <a:buFont typeface="+mj-lt"/>
              <a:buAutoNum type="arabicPeriod"/>
            </a:pPr>
            <a:r>
              <a:rPr lang="es-MX" dirty="0" smtClean="0"/>
              <a:t>Es el método o estrategia didáctica junto con las actividades planificadas las que promueven un tipo u otro de aprendizaje.</a:t>
            </a:r>
          </a:p>
          <a:p>
            <a:pPr marL="457200" indent="-457200" algn="just">
              <a:buFont typeface="+mj-lt"/>
              <a:buAutoNum type="arabicPeriod"/>
            </a:pPr>
            <a:r>
              <a:rPr lang="es-MX" dirty="0" smtClean="0"/>
              <a:t>Se deben utilizar las TIC de forma que el alumnado aprenda haciendo cosas con la tecnología.</a:t>
            </a:r>
            <a:endParaRPr lang="es-MX"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DECÁLOGO</a:t>
            </a:r>
            <a:endParaRPr lang="es-MX" dirty="0"/>
          </a:p>
        </p:txBody>
      </p:sp>
      <p:sp>
        <p:nvSpPr>
          <p:cNvPr id="3" name="2 Marcador de contenido"/>
          <p:cNvSpPr>
            <a:spLocks noGrp="1"/>
          </p:cNvSpPr>
          <p:nvPr>
            <p:ph sz="quarter" idx="1"/>
          </p:nvPr>
        </p:nvSpPr>
        <p:spPr/>
        <p:txBody>
          <a:bodyPr>
            <a:normAutofit fontScale="92500"/>
          </a:bodyPr>
          <a:lstStyle/>
          <a:p>
            <a:pPr marL="457200" indent="-457200" algn="just">
              <a:buFont typeface="+mj-lt"/>
              <a:buAutoNum type="arabicPeriod" startAt="5"/>
            </a:pPr>
            <a:r>
              <a:rPr lang="es-MX" dirty="0" smtClean="0"/>
              <a:t>Las TIC deben utilizarse tanto como recursos de apoyo para el aprendizaje académico de las distintas materias curriculares como para la adquisición y desarrollo de competencias especificas en la tecnología digital e información.</a:t>
            </a:r>
          </a:p>
          <a:p>
            <a:pPr marL="457200" indent="-457200" algn="just">
              <a:buFont typeface="+mj-lt"/>
              <a:buAutoNum type="arabicPeriod" startAt="5"/>
            </a:pPr>
            <a:r>
              <a:rPr lang="es-MX" dirty="0" smtClean="0"/>
              <a:t>Las TIC pueden ser utilizadas tanto como herramientas para la búsqueda consulta y elaboración de información como para relacionarse y comunicarse con otras personas.</a:t>
            </a:r>
          </a:p>
          <a:p>
            <a:pPr marL="457200" indent="-457200" algn="just">
              <a:buFont typeface="+mj-lt"/>
              <a:buAutoNum type="arabicPeriod" startAt="5"/>
            </a:pPr>
            <a:r>
              <a:rPr lang="es-MX" dirty="0" smtClean="0"/>
              <a:t>Las TIC deben ser utilizadas tanto para el trabajo individual de cada alumno como para el desarrollo de procesos de aprendizaje colaborativo entre grupos de alumnos tanto presencial como virtual.</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DECÁLOGO</a:t>
            </a:r>
            <a:endParaRPr lang="es-MX" dirty="0"/>
          </a:p>
        </p:txBody>
      </p:sp>
      <p:sp>
        <p:nvSpPr>
          <p:cNvPr id="3" name="2 Marcador de contenido"/>
          <p:cNvSpPr>
            <a:spLocks noGrp="1"/>
          </p:cNvSpPr>
          <p:nvPr>
            <p:ph sz="quarter" idx="1"/>
          </p:nvPr>
        </p:nvSpPr>
        <p:spPr/>
        <p:txBody>
          <a:bodyPr/>
          <a:lstStyle/>
          <a:p>
            <a:pPr marL="457200" indent="-457200" algn="just">
              <a:buFont typeface="+mj-lt"/>
              <a:buAutoNum type="arabicPeriod" startAt="8"/>
            </a:pPr>
            <a:r>
              <a:rPr lang="es-MX" dirty="0" smtClean="0"/>
              <a:t>Cuando se planifica una lección, unidad didáctica, proyecto o actividad con TIC debe hacerse explicito no solo el objetivo y contenido de aprendizaje curricular, sino también el tipo de competencia o habilidad tecnológica.</a:t>
            </a:r>
          </a:p>
          <a:p>
            <a:pPr marL="457200" indent="-457200" algn="just">
              <a:buFont typeface="+mj-lt"/>
              <a:buAutoNum type="arabicPeriod" startAt="8"/>
            </a:pPr>
            <a:r>
              <a:rPr lang="es-MX" dirty="0" smtClean="0"/>
              <a:t>Cuando llevemos al alumnado al aula de informática debe evitarse la improvisación.</a:t>
            </a:r>
          </a:p>
          <a:p>
            <a:pPr marL="457200" indent="-457200" algn="just">
              <a:buFont typeface="+mj-lt"/>
              <a:buAutoNum type="arabicPeriod" startAt="8"/>
            </a:pPr>
            <a:r>
              <a:rPr lang="es-MX" dirty="0" smtClean="0"/>
              <a:t>Usar las TIC no debe considerarse ni planificarse como una acción ajena o paralela al proceso de enseñanza habitual.</a:t>
            </a:r>
          </a:p>
          <a:p>
            <a:pPr marL="457200" indent="-457200" algn="just">
              <a:buFont typeface="+mj-lt"/>
              <a:buAutoNum type="arabicPeriod" startAt="8"/>
            </a:pPr>
            <a:endParaRPr lang="es-MX"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quarter" idx="1"/>
          </p:nvPr>
        </p:nvPicPr>
        <p:blipFill>
          <a:blip r:embed="rId2" cstate="print"/>
          <a:srcRect l="19791" t="32966" r="45032" b="19465"/>
          <a:stretch>
            <a:fillRect/>
          </a:stretch>
        </p:blipFill>
        <p:spPr bwMode="auto">
          <a:xfrm>
            <a:off x="971600" y="2060848"/>
            <a:ext cx="6912768" cy="4553558"/>
          </a:xfrm>
          <a:prstGeom prst="rect">
            <a:avLst/>
          </a:prstGeom>
          <a:noFill/>
          <a:ln w="9525">
            <a:noFill/>
            <a:miter lim="800000"/>
            <a:headEnd/>
            <a:tailEnd/>
          </a:ln>
        </p:spPr>
      </p:pic>
      <p:sp>
        <p:nvSpPr>
          <p:cNvPr id="2" name="1 Título"/>
          <p:cNvSpPr>
            <a:spLocks noGrp="1"/>
          </p:cNvSpPr>
          <p:nvPr>
            <p:ph type="title"/>
          </p:nvPr>
        </p:nvSpPr>
        <p:spPr/>
        <p:txBody>
          <a:bodyPr/>
          <a:lstStyle/>
          <a:p>
            <a:pPr algn="ctr"/>
            <a:r>
              <a:rPr lang="es-MX" b="1" dirty="0" smtClean="0"/>
              <a:t>RESUMEN DEL VIDEO</a:t>
            </a:r>
            <a:endParaRPr lang="es-MX" b="1" dirty="0"/>
          </a:p>
        </p:txBody>
      </p:sp>
      <p:sp>
        <p:nvSpPr>
          <p:cNvPr id="5" name="4 CuadroTexto"/>
          <p:cNvSpPr txBox="1"/>
          <p:nvPr/>
        </p:nvSpPr>
        <p:spPr>
          <a:xfrm>
            <a:off x="2051720" y="1772816"/>
            <a:ext cx="5000087" cy="646331"/>
          </a:xfrm>
          <a:prstGeom prst="rect">
            <a:avLst/>
          </a:prstGeom>
          <a:solidFill>
            <a:schemeClr val="bg2">
              <a:lumMod val="90000"/>
            </a:schemeClr>
          </a:solidFill>
        </p:spPr>
        <p:txBody>
          <a:bodyPr wrap="square" rtlCol="0">
            <a:spAutoFit/>
          </a:bodyPr>
          <a:lstStyle/>
          <a:p>
            <a:pPr algn="ctr"/>
            <a:r>
              <a:rPr lang="es-MX" b="1" dirty="0" smtClean="0"/>
              <a:t>¿Para que las competencias docentes en TIC?</a:t>
            </a:r>
            <a:endParaRPr lang="es-MX" b="1"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75</TotalTime>
  <Words>780</Words>
  <Application>Microsoft Office PowerPoint</Application>
  <PresentationFormat>Presentación en pantalla (4:3)</PresentationFormat>
  <Paragraphs>78</Paragraphs>
  <Slides>14</Slides>
  <Notes>0</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Mirador</vt:lpstr>
      <vt:lpstr>Competencias en tic par el docente del siglo xxi.</vt:lpstr>
      <vt:lpstr>INTRODUCCIÓN</vt:lpstr>
      <vt:lpstr>Propuestas existentes sobre competencias en tic</vt:lpstr>
      <vt:lpstr>Descripción de los Factores Económicos.</vt:lpstr>
      <vt:lpstr>DECÁLOGO PARA EL  USO DIDÁCTICO DE LAS TICS</vt:lpstr>
      <vt:lpstr>DECÁLOGO</vt:lpstr>
      <vt:lpstr>DECÁLOGO</vt:lpstr>
      <vt:lpstr>DECÁLOGO</vt:lpstr>
      <vt:lpstr>RESUMEN DEL VIDEO</vt:lpstr>
      <vt:lpstr>Alfabetización 2.0</vt:lpstr>
      <vt:lpstr>Recursos de la Web 2.0</vt:lpstr>
      <vt:lpstr>Elaboración de Trabajos Grupales mediante WIKIS.</vt:lpstr>
      <vt:lpstr>Foros o Espacios de Comunicación de la Clase con Otros Estudiantes.</vt:lpstr>
      <vt:lpstr>Competencias TIC Docentes.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Competencias en tic par el docente del siglo xxi.</dc:title>
  <dc:creator>Eduardo</dc:creator>
  <cp:lastModifiedBy>Eduardo</cp:lastModifiedBy>
  <cp:revision>8</cp:revision>
  <dcterms:created xsi:type="dcterms:W3CDTF">2012-01-12T16:49:48Z</dcterms:created>
  <dcterms:modified xsi:type="dcterms:W3CDTF">2012-01-12T18:05:22Z</dcterms:modified>
</cp:coreProperties>
</file>